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460" r:id="rId3"/>
    <p:sldId id="467" r:id="rId4"/>
    <p:sldId id="446" r:id="rId5"/>
    <p:sldId id="468" r:id="rId6"/>
    <p:sldId id="469" r:id="rId7"/>
    <p:sldId id="470" r:id="rId8"/>
    <p:sldId id="329" r:id="rId9"/>
    <p:sldId id="444" r:id="rId10"/>
    <p:sldId id="471" r:id="rId11"/>
    <p:sldId id="472" r:id="rId12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86" d="100"/>
          <a:sy n="86" d="100"/>
        </p:scale>
        <p:origin x="24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DD6CAB6-5441-4599-A8D4-D4E76FCB98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825DCF62-B398-476F-9E88-B213C19552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Kliknite da biste uredili stil podnaslova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745F8648-0AC4-4D90-9871-5ABA98069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4.12.2020.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E5B37978-18FC-48C9-B30D-5F0F720AE0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2C7BC8A0-2A16-423B-937E-095D605D7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25973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D61DBCC-C971-45FA-9EA1-2C8AFDA7C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0660943C-33C2-45D4-A5A5-EF583CCD74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8A186C5B-2312-4523-8069-0C5E43F844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4.12.2020.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186D24B6-859D-4111-8E17-CDA0A75E29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AAF0501D-A1E8-42A9-9581-0F1D54F9E8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080487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>
            <a:extLst>
              <a:ext uri="{FF2B5EF4-FFF2-40B4-BE49-F238E27FC236}">
                <a16:creationId xmlns:a16="http://schemas.microsoft.com/office/drawing/2014/main" id="{8BFF832B-F90F-441C-BDE6-073FC1A3A1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06A0C9CD-0A0A-4A25-B9D6-1E8A9E7A60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D93E8CBB-BFEA-4E4F-B868-DEC924AC87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4.12.2020.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445082C0-3A92-460B-8337-5853ABC699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D3B84FC0-4278-48E5-AB5A-B85EE49127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810285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50DEE01-12F0-4218-A670-C057371647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F9F56EFB-BCAC-46F0-88BB-00213CA35A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084A2E2C-61A4-4B17-AFDD-447C1ADD0C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4.12.2020.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895E260F-3424-41EE-90DA-E09B6E5E4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74E739F-0A00-481C-808E-8EA1982E6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22371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BA38AEC-140B-41A3-83CE-EAD58C6E6B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B5A20F4F-B3ED-400A-B24C-1414471F3A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0A1BAF0F-872D-4F6C-BD2B-535EA50CA0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4.12.2020.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08916E41-8E75-406C-9E68-205450331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A860865-0820-4D07-83EC-2DE124887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73444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FF400A4-EF7A-4EB3-A50C-1C9D46C2CC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A3658BF5-7FC4-486D-9D6E-F28EBAD3B7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18176D8D-8622-4F6A-98A1-FFDB350BDF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CB8FF0E0-A96E-41FE-8994-7BC96C0442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4.12.2020.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E3A05D16-C556-48C5-898E-BBA9932050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F7A69F17-010E-4932-914B-A9E129DAD3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25202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6D8C8E65-0D63-429D-904C-11EA3CF1EB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69E278DA-D9E4-4CA9-BB35-E2C1F552A4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E6E1C55E-3E0A-45CB-80B6-29B2B2CE09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teksta 4">
            <a:extLst>
              <a:ext uri="{FF2B5EF4-FFF2-40B4-BE49-F238E27FC236}">
                <a16:creationId xmlns:a16="http://schemas.microsoft.com/office/drawing/2014/main" id="{F8B5F8F7-B6E9-4E20-A02C-0E07273917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6" name="Rezervirano mjesto sadržaja 5">
            <a:extLst>
              <a:ext uri="{FF2B5EF4-FFF2-40B4-BE49-F238E27FC236}">
                <a16:creationId xmlns:a16="http://schemas.microsoft.com/office/drawing/2014/main" id="{88C3C540-9CD0-4695-B133-5A9F34CA1A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7" name="Rezervirano mjesto datuma 6">
            <a:extLst>
              <a:ext uri="{FF2B5EF4-FFF2-40B4-BE49-F238E27FC236}">
                <a16:creationId xmlns:a16="http://schemas.microsoft.com/office/drawing/2014/main" id="{A4675D49-A2C9-47F8-B658-A0B5BCC64A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4.12.2020.</a:t>
            </a:fld>
            <a:endParaRPr lang="hr-HR"/>
          </a:p>
        </p:txBody>
      </p:sp>
      <p:sp>
        <p:nvSpPr>
          <p:cNvPr id="8" name="Rezervirano mjesto podnožja 7">
            <a:extLst>
              <a:ext uri="{FF2B5EF4-FFF2-40B4-BE49-F238E27FC236}">
                <a16:creationId xmlns:a16="http://schemas.microsoft.com/office/drawing/2014/main" id="{22D45190-C6E5-4B98-AF4C-670A832206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>
            <a:extLst>
              <a:ext uri="{FF2B5EF4-FFF2-40B4-BE49-F238E27FC236}">
                <a16:creationId xmlns:a16="http://schemas.microsoft.com/office/drawing/2014/main" id="{A928B831-D472-4E9B-BDF9-127C5B5BA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68564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F22DAB5-ECF8-4C8B-9284-9A768DDE5C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datuma 2">
            <a:extLst>
              <a:ext uri="{FF2B5EF4-FFF2-40B4-BE49-F238E27FC236}">
                <a16:creationId xmlns:a16="http://schemas.microsoft.com/office/drawing/2014/main" id="{9BDEFBF9-BFFE-4685-B8DB-08DF78327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4.12.2020.</a:t>
            </a:fld>
            <a:endParaRPr lang="hr-HR"/>
          </a:p>
        </p:txBody>
      </p:sp>
      <p:sp>
        <p:nvSpPr>
          <p:cNvPr id="4" name="Rezervirano mjesto podnožja 3">
            <a:extLst>
              <a:ext uri="{FF2B5EF4-FFF2-40B4-BE49-F238E27FC236}">
                <a16:creationId xmlns:a16="http://schemas.microsoft.com/office/drawing/2014/main" id="{48BDB420-698D-4FD6-9BCE-933C5BE5B1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>
            <a:extLst>
              <a:ext uri="{FF2B5EF4-FFF2-40B4-BE49-F238E27FC236}">
                <a16:creationId xmlns:a16="http://schemas.microsoft.com/office/drawing/2014/main" id="{A64B4EF5-3D49-46A7-867F-7BF38A2C16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04373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>
            <a:extLst>
              <a:ext uri="{FF2B5EF4-FFF2-40B4-BE49-F238E27FC236}">
                <a16:creationId xmlns:a16="http://schemas.microsoft.com/office/drawing/2014/main" id="{18B522E8-94C3-497E-9515-2464F4EB4F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4.12.2020.</a:t>
            </a:fld>
            <a:endParaRPr lang="hr-HR"/>
          </a:p>
        </p:txBody>
      </p:sp>
      <p:sp>
        <p:nvSpPr>
          <p:cNvPr id="3" name="Rezervirano mjesto podnožja 2">
            <a:extLst>
              <a:ext uri="{FF2B5EF4-FFF2-40B4-BE49-F238E27FC236}">
                <a16:creationId xmlns:a16="http://schemas.microsoft.com/office/drawing/2014/main" id="{1E29E425-E355-4002-A1E9-FD1851CAD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>
            <a:extLst>
              <a:ext uri="{FF2B5EF4-FFF2-40B4-BE49-F238E27FC236}">
                <a16:creationId xmlns:a16="http://schemas.microsoft.com/office/drawing/2014/main" id="{5B217C31-9C02-48F3-A193-6E5B1187A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17906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71662CF-0945-4F8D-A889-F95805BCB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CDE1B38E-C61F-4162-BEF8-2D1F3408A4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805CB7DF-1634-4233-86F2-7AA36D2C3A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FD8CCF68-592E-4973-B04C-64EC759C17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4.12.2020.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8DA68B31-02DF-406E-AC7D-302C7C7165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71A17FC2-55A1-48B3-978B-33BD5398B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25095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ADC7390-C9D2-4513-A57A-C9A272CAD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like 2">
            <a:extLst>
              <a:ext uri="{FF2B5EF4-FFF2-40B4-BE49-F238E27FC236}">
                <a16:creationId xmlns:a16="http://schemas.microsoft.com/office/drawing/2014/main" id="{B6F32F34-B611-4B3D-B052-D735148E39F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E161115B-474D-4633-BABE-90D7E32B9C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CD533EC9-5F15-4135-9402-DDB327BA80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4.12.2020.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1BE3D81E-FE89-411B-887D-0E513D11D0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4EE1E0C0-36A8-4E85-8FC4-4E07C131D7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08669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>
            <a:extLst>
              <a:ext uri="{FF2B5EF4-FFF2-40B4-BE49-F238E27FC236}">
                <a16:creationId xmlns:a16="http://schemas.microsoft.com/office/drawing/2014/main" id="{83698655-B947-4CE6-9E56-FB3E567E4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46C3724C-2207-43DC-BC59-398DCF661D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5FB41622-4652-426C-8FBB-EE8B2A3408C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1C541F-3958-4ACD-9A42-0DEFED04E85B}" type="datetimeFigureOut">
              <a:rPr lang="hr-HR" smtClean="0"/>
              <a:t>4.12.2020.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1A58F2BC-D5C8-49ED-8FB4-D39D29C814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1F7A62B-11DC-4C81-A486-6B7004460F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245424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2Q_ZzBGPdqE" TargetMode="External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Po5ti70U0bc" TargetMode="Externa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learningapps.org/watch?v=ps7netken20" TargetMode="Externa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s://www.e-sfera.hr/dodatni-digitalni-sadrzaji/ad6bdda6-8715-4891-97c7-fc25b9bcab20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e-sfera.hr/dodatni-digitalni-sadrzaji/d11f8228-64fd-4733-8dc2-20d1fa162a6d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B16DF7CC-7E41-46FD-AD7B-E6616659F8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29123" y="1461636"/>
            <a:ext cx="8643937" cy="2387600"/>
          </a:xfrm>
        </p:spPr>
        <p:txBody>
          <a:bodyPr>
            <a:normAutofit/>
          </a:bodyPr>
          <a:lstStyle/>
          <a:p>
            <a:pPr algn="r"/>
            <a:r>
              <a:rPr lang="hr-HR" sz="4400" b="1" dirty="0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UNIT 3; </a:t>
            </a:r>
            <a:br>
              <a:rPr lang="hr-HR" sz="4400" b="1" u="sng" dirty="0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</a:br>
            <a:r>
              <a:rPr lang="hr-HR" sz="4400" b="1" u="sng" dirty="0" err="1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These</a:t>
            </a:r>
            <a:r>
              <a:rPr lang="hr-HR" sz="4400" b="1" u="sng" dirty="0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 </a:t>
            </a:r>
            <a:r>
              <a:rPr lang="hr-HR" sz="4400" b="1" u="sng" dirty="0" err="1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Days</a:t>
            </a:r>
            <a:endParaRPr lang="hr-HR" sz="4400" b="1" u="sng" dirty="0">
              <a:solidFill>
                <a:schemeClr val="accent2"/>
              </a:solidFill>
              <a:latin typeface="+mn-lt"/>
              <a:ea typeface="Cambria" panose="02040503050406030204" pitchFamily="18" charset="0"/>
            </a:endParaRP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1DEA2198-4687-4966-8D99-48F3FDF0BD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05850" y="3309756"/>
            <a:ext cx="6367210" cy="1655762"/>
          </a:xfrm>
        </p:spPr>
        <p:txBody>
          <a:bodyPr anchor="ctr" anchorCtr="0">
            <a:normAutofit/>
          </a:bodyPr>
          <a:lstStyle/>
          <a:p>
            <a:pPr algn="r"/>
            <a:r>
              <a:rPr lang="hr-HR" sz="4400" dirty="0" err="1">
                <a:ea typeface="Cambria" panose="02040503050406030204" pitchFamily="18" charset="0"/>
                <a:cs typeface="+mj-cs"/>
              </a:rPr>
              <a:t>Help</a:t>
            </a:r>
            <a:r>
              <a:rPr lang="hr-HR" sz="4400" dirty="0">
                <a:ea typeface="Cambria" panose="02040503050406030204" pitchFamily="18" charset="0"/>
                <a:cs typeface="+mj-cs"/>
              </a:rPr>
              <a:t>, I </a:t>
            </a:r>
            <a:r>
              <a:rPr lang="hr-HR" sz="4400" dirty="0" err="1">
                <a:ea typeface="Cambria" panose="02040503050406030204" pitchFamily="18" charset="0"/>
                <a:cs typeface="+mj-cs"/>
              </a:rPr>
              <a:t>need</a:t>
            </a:r>
            <a:r>
              <a:rPr lang="hr-HR" sz="4400" dirty="0">
                <a:ea typeface="Cambria" panose="02040503050406030204" pitchFamily="18" charset="0"/>
                <a:cs typeface="+mj-cs"/>
              </a:rPr>
              <a:t> </a:t>
            </a:r>
            <a:r>
              <a:rPr lang="hr-HR" sz="4400" dirty="0" err="1">
                <a:ea typeface="Cambria" panose="02040503050406030204" pitchFamily="18" charset="0"/>
                <a:cs typeface="+mj-cs"/>
              </a:rPr>
              <a:t>somebody</a:t>
            </a:r>
            <a:endParaRPr lang="hr-HR" sz="4400" dirty="0">
              <a:ea typeface="Cambria" panose="02040503050406030204" pitchFamily="18" charset="0"/>
              <a:cs typeface="+mj-cs"/>
            </a:endParaRP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BBF4E359-F972-4AC7-A8E6-4578E918FA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5118" y="1265322"/>
            <a:ext cx="3297260" cy="4410000"/>
          </a:xfrm>
          <a:prstGeom prst="rect">
            <a:avLst/>
          </a:prstGeom>
        </p:spPr>
      </p:pic>
      <p:pic>
        <p:nvPicPr>
          <p:cNvPr id="5" name="Slika 4">
            <a:extLst>
              <a:ext uri="{FF2B5EF4-FFF2-40B4-BE49-F238E27FC236}">
                <a16:creationId xmlns:a16="http://schemas.microsoft.com/office/drawing/2014/main" id="{18265CAC-98F9-4759-8430-FB78BED8A4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09360" y="4581074"/>
            <a:ext cx="5882640" cy="1094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3559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6" y="3221"/>
            <a:ext cx="5140369" cy="6881762"/>
          </a:xfrm>
          <a:prstGeom prst="rect">
            <a:avLst/>
          </a:prstGeom>
        </p:spPr>
      </p:pic>
      <p:sp>
        <p:nvSpPr>
          <p:cNvPr id="7" name="Rezervirano mjesto sadržaja 2">
            <a:extLst>
              <a:ext uri="{FF2B5EF4-FFF2-40B4-BE49-F238E27FC236}">
                <a16:creationId xmlns:a16="http://schemas.microsoft.com/office/drawing/2014/main" id="{0256D9EB-C20B-45FA-9F3D-124012366C9E}"/>
              </a:ext>
            </a:extLst>
          </p:cNvPr>
          <p:cNvSpPr txBox="1">
            <a:spLocks/>
          </p:cNvSpPr>
          <p:nvPr/>
        </p:nvSpPr>
        <p:spPr>
          <a:xfrm>
            <a:off x="5242279" y="71306"/>
            <a:ext cx="6019800" cy="951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hr-HR" sz="2000" b="1" dirty="0" err="1"/>
              <a:t>Go</a:t>
            </a:r>
            <a:r>
              <a:rPr lang="hr-HR" sz="2000" b="1" dirty="0"/>
              <a:t> </a:t>
            </a:r>
            <a:r>
              <a:rPr lang="hr-HR" sz="2000" b="1" dirty="0" err="1"/>
              <a:t>back</a:t>
            </a:r>
            <a:r>
              <a:rPr lang="hr-HR" sz="2000" b="1" dirty="0"/>
              <a:t> to </a:t>
            </a:r>
            <a:r>
              <a:rPr lang="hr-HR" sz="2000" b="1" dirty="0" err="1"/>
              <a:t>your</a:t>
            </a:r>
            <a:r>
              <a:rPr lang="hr-HR" sz="2000" b="1" dirty="0"/>
              <a:t> </a:t>
            </a:r>
            <a:r>
              <a:rPr lang="hr-HR" sz="2000" b="1" dirty="0" err="1"/>
              <a:t>exercise</a:t>
            </a:r>
            <a:r>
              <a:rPr lang="hr-HR" sz="2000" b="1" dirty="0"/>
              <a:t> </a:t>
            </a:r>
            <a:r>
              <a:rPr lang="hr-HR" sz="2000" b="1" dirty="0" err="1"/>
              <a:t>book</a:t>
            </a:r>
            <a:r>
              <a:rPr lang="hr-HR" sz="2000" b="1" dirty="0"/>
              <a:t>, </a:t>
            </a:r>
            <a:r>
              <a:rPr lang="hr-HR" sz="2000" b="1" dirty="0" err="1"/>
              <a:t>page</a:t>
            </a:r>
            <a:r>
              <a:rPr lang="hr-HR" sz="2000" b="1" dirty="0"/>
              <a:t> 41.</a:t>
            </a:r>
            <a:br>
              <a:rPr lang="hr-HR" sz="2000" b="1" dirty="0"/>
            </a:br>
            <a:endParaRPr lang="hr-HR" sz="2000" i="1" dirty="0"/>
          </a:p>
        </p:txBody>
      </p:sp>
      <p:pic>
        <p:nvPicPr>
          <p:cNvPr id="2" name="Slika 1">
            <a:extLst>
              <a:ext uri="{FF2B5EF4-FFF2-40B4-BE49-F238E27FC236}">
                <a16:creationId xmlns:a16="http://schemas.microsoft.com/office/drawing/2014/main" id="{79AB126F-5218-4223-8FB3-6BD5D18FF2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0844" y="2288151"/>
            <a:ext cx="10720260" cy="3517738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8" name="Rezervirano mjesto sadržaja 2">
            <a:extLst>
              <a:ext uri="{FF2B5EF4-FFF2-40B4-BE49-F238E27FC236}">
                <a16:creationId xmlns:a16="http://schemas.microsoft.com/office/drawing/2014/main" id="{3F78CB02-FC75-44F9-993A-F46B14060D86}"/>
              </a:ext>
            </a:extLst>
          </p:cNvPr>
          <p:cNvSpPr txBox="1">
            <a:spLocks/>
          </p:cNvSpPr>
          <p:nvPr/>
        </p:nvSpPr>
        <p:spPr>
          <a:xfrm>
            <a:off x="5242279" y="1209057"/>
            <a:ext cx="6742694" cy="16121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 err="1"/>
              <a:t>What</a:t>
            </a:r>
            <a:r>
              <a:rPr lang="hr-HR" sz="2000" b="1" dirty="0"/>
              <a:t> </a:t>
            </a:r>
            <a:r>
              <a:rPr lang="hr-HR" sz="2000" b="1" dirty="0" err="1"/>
              <a:t>should</a:t>
            </a:r>
            <a:r>
              <a:rPr lang="hr-HR" sz="2000" b="1" dirty="0"/>
              <a:t> </a:t>
            </a:r>
            <a:r>
              <a:rPr lang="hr-HR" sz="2000" b="1" dirty="0" err="1"/>
              <a:t>they</a:t>
            </a:r>
            <a:r>
              <a:rPr lang="hr-HR" sz="2000" b="1" dirty="0"/>
              <a:t> do?</a:t>
            </a:r>
            <a:br>
              <a:rPr lang="hr-HR" sz="2000" b="1" dirty="0"/>
            </a:br>
            <a:r>
              <a:rPr lang="hr-HR" sz="2000" i="1" dirty="0"/>
              <a:t>Pročitaj probleme ovih tinejdžera i napiši savjete u svoju bilježnicu.</a:t>
            </a:r>
          </a:p>
        </p:txBody>
      </p:sp>
    </p:spTree>
    <p:extLst>
      <p:ext uri="{BB962C8B-B14F-4D97-AF65-F5344CB8AC3E}">
        <p14:creationId xmlns:p14="http://schemas.microsoft.com/office/powerpoint/2010/main" val="1862385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6" y="3221"/>
            <a:ext cx="5140369" cy="6881762"/>
          </a:xfrm>
          <a:prstGeom prst="rect">
            <a:avLst/>
          </a:prstGeom>
        </p:spPr>
      </p:pic>
      <p:pic>
        <p:nvPicPr>
          <p:cNvPr id="2" name="Slika 1">
            <a:extLst>
              <a:ext uri="{FF2B5EF4-FFF2-40B4-BE49-F238E27FC236}">
                <a16:creationId xmlns:a16="http://schemas.microsoft.com/office/drawing/2014/main" id="{79AB126F-5218-4223-8FB3-6BD5D18FF2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3704" y="2518296"/>
            <a:ext cx="10720260" cy="3304522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8" name="Rezervirano mjesto sadržaja 2">
            <a:extLst>
              <a:ext uri="{FF2B5EF4-FFF2-40B4-BE49-F238E27FC236}">
                <a16:creationId xmlns:a16="http://schemas.microsoft.com/office/drawing/2014/main" id="{3F78CB02-FC75-44F9-993A-F46B14060D86}"/>
              </a:ext>
            </a:extLst>
          </p:cNvPr>
          <p:cNvSpPr txBox="1">
            <a:spLocks/>
          </p:cNvSpPr>
          <p:nvPr/>
        </p:nvSpPr>
        <p:spPr>
          <a:xfrm>
            <a:off x="5148410" y="402995"/>
            <a:ext cx="6742694" cy="2284449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Josh and Lily are texting each other and they like each other very much. They decide to meet.</a:t>
            </a:r>
            <a:r>
              <a:rPr lang="hr-HR" sz="2000" b="1" dirty="0"/>
              <a:t> </a:t>
            </a:r>
            <a:r>
              <a:rPr lang="en-US" sz="2000" b="1" dirty="0"/>
              <a:t>They are both anxious. What could be the reason?</a:t>
            </a:r>
            <a:r>
              <a:rPr lang="hr-HR" sz="2000" b="1" dirty="0"/>
              <a:t> </a:t>
            </a:r>
            <a:br>
              <a:rPr lang="hr-HR" sz="2000" b="1" dirty="0"/>
            </a:br>
            <a:r>
              <a:rPr lang="en-US" sz="2000" b="1" dirty="0"/>
              <a:t>Make a comic about this. What happens when they meet?</a:t>
            </a:r>
            <a:br>
              <a:rPr lang="hr-HR" sz="2000" b="1" dirty="0"/>
            </a:br>
            <a:r>
              <a:rPr lang="hr-HR" sz="2000" i="1" dirty="0" err="1"/>
              <a:t>Josh</a:t>
            </a:r>
            <a:r>
              <a:rPr lang="hr-HR" sz="2000" i="1" dirty="0"/>
              <a:t> i Lilly se dopisuju i sviđaju se jedno drugome. Odluče da će se naći. Oboje su vrlo nervozni. Što bi mogao biti razlog toj nervozi? </a:t>
            </a:r>
            <a:br>
              <a:rPr lang="hr-HR" sz="2000" i="1" dirty="0"/>
            </a:br>
            <a:r>
              <a:rPr lang="hr-HR" sz="2000" i="1" dirty="0"/>
              <a:t>Napravi strip o ovoj situaciji. Što se dalje dogodi?</a:t>
            </a:r>
          </a:p>
        </p:txBody>
      </p:sp>
    </p:spTree>
    <p:extLst>
      <p:ext uri="{BB962C8B-B14F-4D97-AF65-F5344CB8AC3E}">
        <p14:creationId xmlns:p14="http://schemas.microsoft.com/office/powerpoint/2010/main" val="1465413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zervirano mjesto sadržaja 2">
            <a:extLst>
              <a:ext uri="{FF2B5EF4-FFF2-40B4-BE49-F238E27FC236}">
                <a16:creationId xmlns:a16="http://schemas.microsoft.com/office/drawing/2014/main" id="{8C1BE7DE-85F6-43EF-B1DF-DD0AE99942D3}"/>
              </a:ext>
            </a:extLst>
          </p:cNvPr>
          <p:cNvSpPr txBox="1">
            <a:spLocks/>
          </p:cNvSpPr>
          <p:nvPr/>
        </p:nvSpPr>
        <p:spPr>
          <a:xfrm>
            <a:off x="0" y="43251"/>
            <a:ext cx="6096000" cy="68147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hr-HR" sz="2000" b="1" dirty="0" err="1"/>
              <a:t>Listen</a:t>
            </a:r>
            <a:r>
              <a:rPr lang="hr-HR" sz="2000" b="1" dirty="0"/>
              <a:t>! </a:t>
            </a:r>
            <a:r>
              <a:rPr lang="hr-HR" sz="2000" dirty="0">
                <a:hlinkClick r:id="rId3"/>
              </a:rPr>
              <a:t>https://youtu.be/2Q_ZzBGPdqE</a:t>
            </a:r>
            <a:endParaRPr lang="hr-HR" sz="2000" dirty="0"/>
          </a:p>
          <a:p>
            <a:pPr marL="0" indent="0" algn="ctr">
              <a:buNone/>
            </a:pPr>
            <a:endParaRPr lang="hr-HR" sz="2000" dirty="0"/>
          </a:p>
          <a:p>
            <a:pPr marL="0" indent="0" algn="ctr">
              <a:buNone/>
            </a:pPr>
            <a:endParaRPr lang="hr-HR" sz="2000" dirty="0"/>
          </a:p>
          <a:p>
            <a:pPr marL="0" indent="0" algn="ctr">
              <a:buNone/>
            </a:pPr>
            <a:endParaRPr lang="hr-HR" sz="2000" dirty="0"/>
          </a:p>
          <a:p>
            <a:pPr marL="0" indent="0" algn="ctr">
              <a:buNone/>
            </a:pPr>
            <a:endParaRPr lang="hr-HR" sz="2000" dirty="0"/>
          </a:p>
          <a:p>
            <a:pPr marL="0" indent="0" algn="ctr">
              <a:buNone/>
            </a:pPr>
            <a:endParaRPr lang="hr-HR" sz="2000" dirty="0"/>
          </a:p>
          <a:p>
            <a:pPr marL="0" indent="0" algn="ctr">
              <a:buNone/>
            </a:pPr>
            <a:endParaRPr lang="hr-HR" sz="2000" dirty="0"/>
          </a:p>
        </p:txBody>
      </p:sp>
      <p:pic>
        <p:nvPicPr>
          <p:cNvPr id="2" name="Mrežni medijski sadržaji 1" title="The Beatles - Help! (Lyrics)">
            <a:hlinkClick r:id="" action="ppaction://media"/>
            <a:extLst>
              <a:ext uri="{FF2B5EF4-FFF2-40B4-BE49-F238E27FC236}">
                <a16:creationId xmlns:a16="http://schemas.microsoft.com/office/drawing/2014/main" id="{6CD3EED1-5818-42A8-A4F8-63B8F0FF4A9F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762000" y="532046"/>
            <a:ext cx="4572000" cy="2571750"/>
          </a:xfrm>
          <a:prstGeom prst="rect">
            <a:avLst/>
          </a:prstGeom>
        </p:spPr>
      </p:pic>
      <p:sp>
        <p:nvSpPr>
          <p:cNvPr id="9" name="Rezervirano mjesto sadržaja 2">
            <a:extLst>
              <a:ext uri="{FF2B5EF4-FFF2-40B4-BE49-F238E27FC236}">
                <a16:creationId xmlns:a16="http://schemas.microsoft.com/office/drawing/2014/main" id="{5B543F9D-7FE5-4AC5-8820-BFE4AC78DA0B}"/>
              </a:ext>
            </a:extLst>
          </p:cNvPr>
          <p:cNvSpPr txBox="1">
            <a:spLocks/>
          </p:cNvSpPr>
          <p:nvPr/>
        </p:nvSpPr>
        <p:spPr>
          <a:xfrm>
            <a:off x="6096000" y="43251"/>
            <a:ext cx="6096000" cy="68147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hr-HR" sz="2000" b="1" dirty="0"/>
          </a:p>
          <a:p>
            <a:pPr marL="0" indent="0" algn="ctr">
              <a:buNone/>
            </a:pPr>
            <a:r>
              <a:rPr lang="hr-HR" sz="2000" b="1" dirty="0" err="1"/>
              <a:t>What</a:t>
            </a:r>
            <a:r>
              <a:rPr lang="hr-HR" sz="2000" b="1" dirty="0"/>
              <a:t> </a:t>
            </a:r>
            <a:r>
              <a:rPr lang="hr-HR" sz="2000" b="1" dirty="0" err="1"/>
              <a:t>is</a:t>
            </a:r>
            <a:r>
              <a:rPr lang="hr-HR" sz="2000" b="1" dirty="0"/>
              <a:t> </a:t>
            </a:r>
            <a:r>
              <a:rPr lang="hr-HR" sz="2000" b="1" dirty="0" err="1"/>
              <a:t>the</a:t>
            </a:r>
            <a:r>
              <a:rPr lang="hr-HR" sz="2000" b="1" dirty="0"/>
              <a:t> song </a:t>
            </a:r>
            <a:r>
              <a:rPr lang="hr-HR" sz="2000" b="1" dirty="0" err="1"/>
              <a:t>about</a:t>
            </a:r>
            <a:r>
              <a:rPr lang="hr-HR" sz="2000" b="1" dirty="0"/>
              <a:t>?</a:t>
            </a:r>
            <a:br>
              <a:rPr lang="hr-HR" sz="2000" b="1" dirty="0"/>
            </a:br>
            <a:r>
              <a:rPr lang="hr-HR" sz="2000" i="1" dirty="0"/>
              <a:t>O čemu je pjesma?</a:t>
            </a:r>
            <a:endParaRPr lang="hr-HR" sz="2000" b="1" dirty="0"/>
          </a:p>
          <a:p>
            <a:pPr marL="0" indent="0" algn="ctr">
              <a:buNone/>
            </a:pPr>
            <a:r>
              <a:rPr lang="en-US" sz="2000" b="1" dirty="0"/>
              <a:t>What</a:t>
            </a:r>
            <a:r>
              <a:rPr lang="hr-HR" sz="2000" b="1" dirty="0"/>
              <a:t> </a:t>
            </a:r>
            <a:r>
              <a:rPr lang="en-US" sz="2000" b="1" dirty="0"/>
              <a:t>problems does an average teenager have?</a:t>
            </a:r>
            <a:br>
              <a:rPr lang="hr-HR" sz="2000" b="1" dirty="0"/>
            </a:br>
            <a:r>
              <a:rPr lang="hr-HR" sz="2000" i="1" dirty="0"/>
              <a:t>Kakve probleme imaju prosječni tinejdžeri?</a:t>
            </a:r>
            <a:endParaRPr lang="en-US" sz="2000" b="1" dirty="0"/>
          </a:p>
          <a:p>
            <a:pPr marL="0" indent="0" algn="ctr">
              <a:buNone/>
            </a:pPr>
            <a:r>
              <a:rPr lang="en-US" sz="2000" b="1" dirty="0"/>
              <a:t>Some teenagers have more serious problems.</a:t>
            </a:r>
            <a:r>
              <a:rPr lang="hr-HR" sz="2000" b="1" dirty="0"/>
              <a:t> </a:t>
            </a:r>
            <a:br>
              <a:rPr lang="hr-HR" sz="2000" b="1" dirty="0"/>
            </a:br>
            <a:r>
              <a:rPr lang="en-US" sz="2000" b="1" dirty="0"/>
              <a:t>Can you think of any? </a:t>
            </a:r>
            <a:br>
              <a:rPr lang="hr-HR" sz="2000" b="1" dirty="0"/>
            </a:br>
            <a:r>
              <a:rPr lang="hr-HR" sz="2000" i="1" dirty="0"/>
              <a:t>Neki tinejdžeri imaju puno ozbiljnije probleme.</a:t>
            </a:r>
            <a:br>
              <a:rPr lang="hr-HR" sz="2000" i="1" dirty="0"/>
            </a:br>
            <a:r>
              <a:rPr lang="hr-HR" sz="2000" i="1" dirty="0"/>
              <a:t>Možeš li se sjetiti nekih?</a:t>
            </a:r>
            <a:endParaRPr lang="hr-HR" sz="2000" b="1" dirty="0"/>
          </a:p>
          <a:p>
            <a:pPr marL="0" indent="0" algn="ctr">
              <a:buNone/>
            </a:pPr>
            <a:r>
              <a:rPr lang="en-US" sz="2000" b="1" dirty="0"/>
              <a:t>Divorced parents?</a:t>
            </a:r>
            <a:br>
              <a:rPr lang="hr-HR" sz="2000" b="1" dirty="0"/>
            </a:br>
            <a:r>
              <a:rPr lang="hr-HR" sz="2000" i="1" dirty="0"/>
              <a:t>Razvedeni roditelji?</a:t>
            </a:r>
            <a:endParaRPr lang="en-US" sz="2000" b="1" dirty="0"/>
          </a:p>
          <a:p>
            <a:pPr marL="0" indent="0" algn="ctr">
              <a:buNone/>
            </a:pPr>
            <a:r>
              <a:rPr lang="en-US" sz="2000" b="1" dirty="0"/>
              <a:t>Drugs? </a:t>
            </a:r>
            <a:br>
              <a:rPr lang="hr-HR" sz="2000" b="1" dirty="0"/>
            </a:br>
            <a:r>
              <a:rPr lang="hr-HR" sz="2000" i="1" dirty="0"/>
              <a:t>Droga?</a:t>
            </a:r>
            <a:endParaRPr lang="hr-HR" sz="2000" b="1" dirty="0"/>
          </a:p>
          <a:p>
            <a:pPr marL="0" indent="0" algn="ctr">
              <a:buNone/>
            </a:pPr>
            <a:r>
              <a:rPr lang="en-US" sz="2000" b="1" dirty="0"/>
              <a:t>Alcohol? </a:t>
            </a:r>
            <a:br>
              <a:rPr lang="hr-HR" sz="2000" b="1" dirty="0"/>
            </a:br>
            <a:r>
              <a:rPr lang="hr-HR" sz="2000" i="1" dirty="0"/>
              <a:t>Alkohol?</a:t>
            </a:r>
            <a:endParaRPr lang="hr-HR" sz="2000" b="1" dirty="0"/>
          </a:p>
          <a:p>
            <a:pPr marL="0" indent="0" algn="ctr">
              <a:buNone/>
            </a:pPr>
            <a:r>
              <a:rPr lang="en-US" sz="2000" b="1" dirty="0"/>
              <a:t>No place to live? </a:t>
            </a:r>
            <a:br>
              <a:rPr lang="hr-HR" sz="2000" b="1" dirty="0"/>
            </a:br>
            <a:r>
              <a:rPr lang="hr-HR" sz="2000" i="1" dirty="0"/>
              <a:t>Nemaju gdje živjeti?</a:t>
            </a:r>
            <a:endParaRPr lang="hr-HR" sz="2000" b="1" dirty="0"/>
          </a:p>
          <a:p>
            <a:pPr marL="0" indent="0" algn="ctr">
              <a:buNone/>
            </a:pPr>
            <a:r>
              <a:rPr lang="en-US" sz="2000" b="1" dirty="0"/>
              <a:t>Abuse? </a:t>
            </a:r>
            <a:br>
              <a:rPr lang="hr-HR" sz="2000" b="1" dirty="0"/>
            </a:br>
            <a:r>
              <a:rPr lang="hr-HR" sz="2000" i="1" dirty="0"/>
              <a:t>Zlostavljanje?</a:t>
            </a:r>
            <a:endParaRPr lang="hr-HR" sz="2000" b="1" dirty="0"/>
          </a:p>
        </p:txBody>
      </p:sp>
      <p:sp>
        <p:nvSpPr>
          <p:cNvPr id="10" name="Rezervirano mjesto sadržaja 2">
            <a:extLst>
              <a:ext uri="{FF2B5EF4-FFF2-40B4-BE49-F238E27FC236}">
                <a16:creationId xmlns:a16="http://schemas.microsoft.com/office/drawing/2014/main" id="{A3BF8D71-0E10-4C26-8D2B-68AB112CB5F2}"/>
              </a:ext>
            </a:extLst>
          </p:cNvPr>
          <p:cNvSpPr txBox="1">
            <a:spLocks/>
          </p:cNvSpPr>
          <p:nvPr/>
        </p:nvSpPr>
        <p:spPr>
          <a:xfrm>
            <a:off x="762000" y="3347849"/>
            <a:ext cx="4697084" cy="67120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/>
              <a:t>Do </a:t>
            </a:r>
            <a:r>
              <a:rPr lang="hr-HR" sz="2000" b="1" dirty="0" err="1"/>
              <a:t>you</a:t>
            </a:r>
            <a:r>
              <a:rPr lang="hr-HR" sz="2000" b="1" dirty="0"/>
              <a:t> </a:t>
            </a:r>
            <a:r>
              <a:rPr lang="hr-HR" sz="2000" b="1" dirty="0" err="1"/>
              <a:t>know</a:t>
            </a:r>
            <a:r>
              <a:rPr lang="hr-HR" sz="2000" b="1" dirty="0"/>
              <a:t>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/>
              <a:t>meaning</a:t>
            </a:r>
            <a:r>
              <a:rPr lang="hr-HR" sz="2000" b="1" dirty="0"/>
              <a:t> </a:t>
            </a:r>
            <a:r>
              <a:rPr lang="hr-HR" sz="2000" b="1" dirty="0" err="1"/>
              <a:t>of</a:t>
            </a:r>
            <a:r>
              <a:rPr lang="hr-HR" sz="2000" b="1" dirty="0"/>
              <a:t> </a:t>
            </a:r>
            <a:r>
              <a:rPr lang="hr-HR" sz="2000" b="1" dirty="0" err="1"/>
              <a:t>these</a:t>
            </a:r>
            <a:r>
              <a:rPr lang="hr-HR" sz="2000" b="1" dirty="0"/>
              <a:t> </a:t>
            </a:r>
            <a:r>
              <a:rPr lang="hr-HR" sz="2000" b="1" dirty="0" err="1"/>
              <a:t>words</a:t>
            </a:r>
            <a:r>
              <a:rPr lang="hr-HR" sz="2000" b="1" dirty="0"/>
              <a:t>?</a:t>
            </a:r>
            <a:br>
              <a:rPr lang="hr-HR" sz="2000" b="1" dirty="0"/>
            </a:br>
            <a:r>
              <a:rPr lang="hr-HR" sz="2000" i="1" dirty="0"/>
              <a:t>Prepoznaješ li sljedeće riječi?</a:t>
            </a:r>
          </a:p>
          <a:p>
            <a:pPr marL="0" indent="0">
              <a:buNone/>
            </a:pPr>
            <a:r>
              <a:rPr lang="en-US" sz="2400" b="1" dirty="0"/>
              <a:t>to be self-taught</a:t>
            </a:r>
            <a:endParaRPr lang="hr-HR" sz="2400" b="1" dirty="0"/>
          </a:p>
          <a:p>
            <a:pPr marL="0" indent="0">
              <a:buNone/>
            </a:pPr>
            <a:r>
              <a:rPr lang="en-US" sz="2400" b="1" dirty="0"/>
              <a:t>an audition</a:t>
            </a:r>
            <a:endParaRPr lang="hr-HR" sz="2400" b="1" dirty="0"/>
          </a:p>
          <a:p>
            <a:pPr marL="0" indent="0">
              <a:buNone/>
            </a:pPr>
            <a:r>
              <a:rPr lang="en-US" sz="2400" b="1" dirty="0"/>
              <a:t>to be</a:t>
            </a:r>
            <a:r>
              <a:rPr lang="hr-HR" sz="2400" b="1" dirty="0"/>
              <a:t> </a:t>
            </a:r>
            <a:r>
              <a:rPr lang="en-US" sz="2400" b="1" dirty="0"/>
              <a:t>jobless</a:t>
            </a:r>
            <a:endParaRPr lang="hr-HR" sz="2400" b="1" dirty="0"/>
          </a:p>
          <a:p>
            <a:pPr marL="0" indent="0">
              <a:buNone/>
            </a:pPr>
            <a:r>
              <a:rPr lang="en-US" sz="2400" b="1" dirty="0"/>
              <a:t>to be established</a:t>
            </a:r>
            <a:endParaRPr lang="hr-HR" sz="2400" b="1" dirty="0"/>
          </a:p>
          <a:p>
            <a:pPr marL="0" indent="0">
              <a:buNone/>
            </a:pPr>
            <a:r>
              <a:rPr lang="en-US" sz="2400" b="1" dirty="0"/>
              <a:t>a consent</a:t>
            </a:r>
            <a:endParaRPr lang="hr-HR" sz="2400" b="1" dirty="0"/>
          </a:p>
          <a:p>
            <a:pPr marL="0" indent="0">
              <a:buNone/>
            </a:pPr>
            <a:r>
              <a:rPr lang="en-US" sz="2400" b="1" dirty="0"/>
              <a:t>credentials</a:t>
            </a:r>
            <a:endParaRPr lang="hr-HR" sz="2400" b="1" dirty="0"/>
          </a:p>
        </p:txBody>
      </p:sp>
      <p:sp>
        <p:nvSpPr>
          <p:cNvPr id="12" name="Rezervirano mjesto sadržaja 2">
            <a:extLst>
              <a:ext uri="{FF2B5EF4-FFF2-40B4-BE49-F238E27FC236}">
                <a16:creationId xmlns:a16="http://schemas.microsoft.com/office/drawing/2014/main" id="{6B4E3940-2504-4616-B7E2-7121107BF702}"/>
              </a:ext>
            </a:extLst>
          </p:cNvPr>
          <p:cNvSpPr txBox="1">
            <a:spLocks/>
          </p:cNvSpPr>
          <p:nvPr/>
        </p:nvSpPr>
        <p:spPr>
          <a:xfrm>
            <a:off x="3304029" y="3999324"/>
            <a:ext cx="3110429" cy="52338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400" i="1" dirty="0"/>
              <a:t>biti samouk</a:t>
            </a:r>
          </a:p>
          <a:p>
            <a:pPr marL="0" indent="0">
              <a:buNone/>
            </a:pPr>
            <a:r>
              <a:rPr lang="hr-HR" sz="2400" i="1" dirty="0"/>
              <a:t>audicija</a:t>
            </a:r>
          </a:p>
          <a:p>
            <a:pPr marL="0" indent="0">
              <a:buNone/>
            </a:pPr>
            <a:r>
              <a:rPr lang="hr-HR" sz="2400" i="1" dirty="0"/>
              <a:t>biti bez posla</a:t>
            </a:r>
          </a:p>
          <a:p>
            <a:pPr marL="0" indent="0">
              <a:buNone/>
            </a:pPr>
            <a:r>
              <a:rPr lang="hr-HR" sz="2400" i="1" dirty="0"/>
              <a:t>biti osnovan</a:t>
            </a:r>
          </a:p>
          <a:p>
            <a:pPr marL="0" indent="0">
              <a:buNone/>
            </a:pPr>
            <a:r>
              <a:rPr lang="hr-HR" sz="2400" i="1" dirty="0"/>
              <a:t>pristanak</a:t>
            </a:r>
          </a:p>
          <a:p>
            <a:pPr marL="0" indent="0">
              <a:buNone/>
            </a:pPr>
            <a:r>
              <a:rPr lang="hr-HR" sz="2400" i="1" dirty="0"/>
              <a:t>vjerodajnice</a:t>
            </a:r>
          </a:p>
        </p:txBody>
      </p:sp>
    </p:spTree>
    <p:extLst>
      <p:ext uri="{BB962C8B-B14F-4D97-AF65-F5344CB8AC3E}">
        <p14:creationId xmlns:p14="http://schemas.microsoft.com/office/powerpoint/2010/main" val="325986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9" grpId="0" build="p"/>
      <p:bldP spid="10" grpId="0"/>
      <p:bldP spid="1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id="{E96BF4D4-619D-4D7E-B052-25D131CF5929}"/>
              </a:ext>
            </a:extLst>
          </p:cNvPr>
          <p:cNvSpPr txBox="1">
            <a:spLocks/>
          </p:cNvSpPr>
          <p:nvPr/>
        </p:nvSpPr>
        <p:spPr>
          <a:xfrm>
            <a:off x="5138854" y="8534"/>
            <a:ext cx="3376799" cy="28387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/>
              <a:t>Open </a:t>
            </a:r>
            <a:r>
              <a:rPr lang="hr-HR" sz="2000" b="1" dirty="0" err="1"/>
              <a:t>your</a:t>
            </a:r>
            <a:r>
              <a:rPr lang="hr-HR" sz="2000" b="1" dirty="0"/>
              <a:t> </a:t>
            </a:r>
            <a:r>
              <a:rPr lang="hr-HR" sz="2000" b="1" dirty="0" err="1"/>
              <a:t>book</a:t>
            </a:r>
            <a:r>
              <a:rPr lang="hr-HR" sz="2000" b="1" dirty="0"/>
              <a:t>, </a:t>
            </a:r>
            <a:r>
              <a:rPr lang="hr-HR" sz="2000" b="1" dirty="0" err="1"/>
              <a:t>page</a:t>
            </a:r>
            <a:r>
              <a:rPr lang="hr-HR" sz="2000" b="1" dirty="0"/>
              <a:t> 48.</a:t>
            </a:r>
            <a:br>
              <a:rPr lang="hr-HR" sz="2000" b="1" dirty="0"/>
            </a:br>
            <a:endParaRPr lang="hr-HR" sz="2000" i="1" dirty="0"/>
          </a:p>
        </p:txBody>
      </p:sp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869DBF49-6019-4B15-B39E-318937D6B3CC}"/>
              </a:ext>
            </a:extLst>
          </p:cNvPr>
          <p:cNvSpPr txBox="1">
            <a:spLocks/>
          </p:cNvSpPr>
          <p:nvPr/>
        </p:nvSpPr>
        <p:spPr>
          <a:xfrm>
            <a:off x="5138854" y="523571"/>
            <a:ext cx="6405795" cy="28387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 err="1"/>
              <a:t>Read</a:t>
            </a:r>
            <a:r>
              <a:rPr lang="hr-HR" sz="2000" b="1" dirty="0"/>
              <a:t> </a:t>
            </a:r>
            <a:r>
              <a:rPr lang="hr-HR" sz="2000" b="1" dirty="0" err="1"/>
              <a:t>about</a:t>
            </a:r>
            <a:r>
              <a:rPr lang="hr-HR" sz="2000" b="1" dirty="0"/>
              <a:t> </a:t>
            </a:r>
            <a:r>
              <a:rPr lang="hr-HR" sz="2000" b="1" dirty="0" err="1"/>
              <a:t>Tom’s</a:t>
            </a:r>
            <a:r>
              <a:rPr lang="hr-HR" sz="2000" b="1" dirty="0"/>
              <a:t> problem. </a:t>
            </a:r>
            <a:r>
              <a:rPr lang="hr-HR" sz="2000" b="1" dirty="0" err="1"/>
              <a:t>Does</a:t>
            </a:r>
            <a:r>
              <a:rPr lang="hr-HR" sz="2000" b="1" dirty="0"/>
              <a:t> he </a:t>
            </a:r>
            <a:r>
              <a:rPr lang="hr-HR" sz="2000" b="1" dirty="0" err="1"/>
              <a:t>have</a:t>
            </a:r>
            <a:r>
              <a:rPr lang="hr-HR" sz="2000" b="1" dirty="0"/>
              <a:t> a problem </a:t>
            </a:r>
            <a:r>
              <a:rPr lang="hr-HR" sz="2000" b="1" dirty="0" err="1"/>
              <a:t>with</a:t>
            </a:r>
            <a:r>
              <a:rPr lang="hr-HR" sz="2000" b="1" dirty="0"/>
              <a:t>…</a:t>
            </a:r>
            <a:br>
              <a:rPr lang="hr-HR" sz="2000" b="1" dirty="0"/>
            </a:br>
            <a:r>
              <a:rPr lang="hr-HR" sz="2000" i="1" dirty="0"/>
              <a:t>Pročitaj tekst o problemu koji Tom ima i zaokruži koji je njegov problem!</a:t>
            </a:r>
          </a:p>
        </p:txBody>
      </p:sp>
      <p:pic>
        <p:nvPicPr>
          <p:cNvPr id="7" name="Slika 6">
            <a:extLst>
              <a:ext uri="{FF2B5EF4-FFF2-40B4-BE49-F238E27FC236}">
                <a16:creationId xmlns:a16="http://schemas.microsoft.com/office/drawing/2014/main" id="{1D6D4D92-0644-438E-87B4-7890848128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34"/>
            <a:ext cx="5138854" cy="6845621"/>
          </a:xfrm>
          <a:prstGeom prst="rect">
            <a:avLst/>
          </a:prstGeom>
        </p:spPr>
      </p:pic>
      <p:pic>
        <p:nvPicPr>
          <p:cNvPr id="8" name="Slika 7">
            <a:extLst>
              <a:ext uri="{FF2B5EF4-FFF2-40B4-BE49-F238E27FC236}">
                <a16:creationId xmlns:a16="http://schemas.microsoft.com/office/drawing/2014/main" id="{5E15AA7A-1DE9-4BDB-961D-4DA7573D3AC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5389" y="1513429"/>
            <a:ext cx="4789695" cy="5057775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9" name="Picture 4" descr="Vidi izvornu sliku">
            <a:extLst>
              <a:ext uri="{FF2B5EF4-FFF2-40B4-BE49-F238E27FC236}">
                <a16:creationId xmlns:a16="http://schemas.microsoft.com/office/drawing/2014/main" id="{7E725D3E-1C20-479F-A50F-498FC8C3EB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750" y="2267559"/>
            <a:ext cx="303639" cy="418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2659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54" y="25046"/>
            <a:ext cx="5121206" cy="6822199"/>
          </a:xfrm>
          <a:prstGeom prst="rect">
            <a:avLst/>
          </a:prstGeom>
        </p:spPr>
      </p:pic>
      <p:pic>
        <p:nvPicPr>
          <p:cNvPr id="2" name="Slika 1">
            <a:extLst>
              <a:ext uri="{FF2B5EF4-FFF2-40B4-BE49-F238E27FC236}">
                <a16:creationId xmlns:a16="http://schemas.microsoft.com/office/drawing/2014/main" id="{79AB126F-5218-4223-8FB3-6BD5D18FF2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3257" y="1886231"/>
            <a:ext cx="9254292" cy="4446758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010AB125-9086-4261-98B4-FC5A0801347C}"/>
              </a:ext>
            </a:extLst>
          </p:cNvPr>
          <p:cNvSpPr txBox="1">
            <a:spLocks/>
          </p:cNvSpPr>
          <p:nvPr/>
        </p:nvSpPr>
        <p:spPr>
          <a:xfrm>
            <a:off x="5133860" y="590219"/>
            <a:ext cx="6753463" cy="28387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Tom talked to different people about his problem. Read what they told him.</a:t>
            </a:r>
            <a:r>
              <a:rPr lang="hr-HR" sz="2000" b="1" dirty="0"/>
              <a:t> </a:t>
            </a:r>
            <a:r>
              <a:rPr lang="en-US" sz="2000" b="1" dirty="0"/>
              <a:t>What did they see as his main</a:t>
            </a:r>
            <a:r>
              <a:rPr lang="hr-HR" sz="2000" b="1" dirty="0"/>
              <a:t> </a:t>
            </a:r>
            <a:r>
              <a:rPr lang="en-US" sz="2000" b="1" dirty="0"/>
              <a:t>problem?</a:t>
            </a:r>
            <a:br>
              <a:rPr lang="hr-HR" sz="2000" b="1" dirty="0"/>
            </a:br>
            <a:r>
              <a:rPr lang="hr-HR" sz="2000" i="1" dirty="0"/>
              <a:t>Tom je o svom problemu porazgovarao sa različitim ljudima. Pročitaj što su mu oni rekli. Što oni vide kao glavni problemi?</a:t>
            </a:r>
          </a:p>
        </p:txBody>
      </p:sp>
    </p:spTree>
    <p:extLst>
      <p:ext uri="{BB962C8B-B14F-4D97-AF65-F5344CB8AC3E}">
        <p14:creationId xmlns:p14="http://schemas.microsoft.com/office/powerpoint/2010/main" val="2113627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54" y="25046"/>
            <a:ext cx="5121206" cy="6822199"/>
          </a:xfrm>
          <a:prstGeom prst="rect">
            <a:avLst/>
          </a:prstGeom>
        </p:spPr>
      </p:pic>
      <p:pic>
        <p:nvPicPr>
          <p:cNvPr id="2" name="Slika 1">
            <a:extLst>
              <a:ext uri="{FF2B5EF4-FFF2-40B4-BE49-F238E27FC236}">
                <a16:creationId xmlns:a16="http://schemas.microsoft.com/office/drawing/2014/main" id="{79AB126F-5218-4223-8FB3-6BD5D18FF2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8344" y="2494351"/>
            <a:ext cx="9254292" cy="2239106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010AB125-9086-4261-98B4-FC5A0801347C}"/>
              </a:ext>
            </a:extLst>
          </p:cNvPr>
          <p:cNvSpPr txBox="1">
            <a:spLocks/>
          </p:cNvSpPr>
          <p:nvPr/>
        </p:nvSpPr>
        <p:spPr>
          <a:xfrm>
            <a:off x="5119173" y="1427500"/>
            <a:ext cx="6753463" cy="28387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 err="1"/>
              <a:t>What</a:t>
            </a:r>
            <a:r>
              <a:rPr lang="hr-HR" sz="2000" b="1" dirty="0"/>
              <a:t> </a:t>
            </a:r>
            <a:r>
              <a:rPr lang="hr-HR" sz="2000" b="1" dirty="0" err="1"/>
              <a:t>would</a:t>
            </a:r>
            <a:r>
              <a:rPr lang="hr-HR" sz="2000" b="1" dirty="0"/>
              <a:t> </a:t>
            </a:r>
            <a:r>
              <a:rPr lang="hr-HR" sz="2000" b="1" dirty="0" err="1"/>
              <a:t>you</a:t>
            </a:r>
            <a:r>
              <a:rPr lang="hr-HR" sz="2000" b="1" dirty="0"/>
              <a:t> do </a:t>
            </a:r>
            <a:r>
              <a:rPr lang="hr-HR" sz="2000" b="1" dirty="0" err="1"/>
              <a:t>if</a:t>
            </a:r>
            <a:r>
              <a:rPr lang="hr-HR" sz="2000" b="1" dirty="0"/>
              <a:t> </a:t>
            </a:r>
            <a:r>
              <a:rPr lang="hr-HR" sz="2000" b="1" dirty="0" err="1"/>
              <a:t>you</a:t>
            </a:r>
            <a:r>
              <a:rPr lang="hr-HR" sz="2000" b="1" dirty="0"/>
              <a:t> </a:t>
            </a:r>
            <a:r>
              <a:rPr lang="hr-HR" sz="2000" b="1" dirty="0" err="1"/>
              <a:t>were</a:t>
            </a:r>
            <a:r>
              <a:rPr lang="hr-HR" sz="2000" b="1" dirty="0"/>
              <a:t> Tom?</a:t>
            </a:r>
            <a:br>
              <a:rPr lang="hr-HR" sz="2000" b="1" dirty="0"/>
            </a:br>
            <a:r>
              <a:rPr lang="hr-HR" sz="2000" i="1" dirty="0"/>
              <a:t>Što biste vi učinili da ste na </a:t>
            </a:r>
            <a:r>
              <a:rPr lang="hr-HR" sz="2000" i="1" dirty="0" err="1"/>
              <a:t>Tomovom</a:t>
            </a:r>
            <a:r>
              <a:rPr lang="hr-HR" sz="2000" i="1" dirty="0"/>
              <a:t> mjestu?</a:t>
            </a:r>
            <a:br>
              <a:rPr lang="hr-HR" sz="2000" i="1" dirty="0"/>
            </a:br>
            <a:r>
              <a:rPr lang="hr-HR" sz="2000" i="1" dirty="0"/>
              <a:t>Možeš uz ponuđene odgovore smisliti i svoje rješenje problema!</a:t>
            </a:r>
          </a:p>
        </p:txBody>
      </p:sp>
    </p:spTree>
    <p:extLst>
      <p:ext uri="{BB962C8B-B14F-4D97-AF65-F5344CB8AC3E}">
        <p14:creationId xmlns:p14="http://schemas.microsoft.com/office/powerpoint/2010/main" val="2020711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id="{E96BF4D4-619D-4D7E-B052-25D131CF5929}"/>
              </a:ext>
            </a:extLst>
          </p:cNvPr>
          <p:cNvSpPr txBox="1">
            <a:spLocks/>
          </p:cNvSpPr>
          <p:nvPr/>
        </p:nvSpPr>
        <p:spPr>
          <a:xfrm>
            <a:off x="5138854" y="8534"/>
            <a:ext cx="3376799" cy="28387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/>
              <a:t>On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/>
              <a:t>next</a:t>
            </a:r>
            <a:r>
              <a:rPr lang="hr-HR" sz="2000" b="1" dirty="0"/>
              <a:t> </a:t>
            </a:r>
            <a:r>
              <a:rPr lang="hr-HR" sz="2000" b="1" dirty="0" err="1"/>
              <a:t>page</a:t>
            </a:r>
            <a:r>
              <a:rPr lang="hr-HR" sz="2000" b="1" dirty="0"/>
              <a:t>...</a:t>
            </a:r>
            <a:br>
              <a:rPr lang="hr-HR" sz="2000" b="1" dirty="0"/>
            </a:br>
            <a:endParaRPr lang="hr-HR" sz="2000" i="1" dirty="0"/>
          </a:p>
        </p:txBody>
      </p:sp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869DBF49-6019-4B15-B39E-318937D6B3CC}"/>
              </a:ext>
            </a:extLst>
          </p:cNvPr>
          <p:cNvSpPr txBox="1">
            <a:spLocks/>
          </p:cNvSpPr>
          <p:nvPr/>
        </p:nvSpPr>
        <p:spPr>
          <a:xfrm>
            <a:off x="9807485" y="1266939"/>
            <a:ext cx="1737164" cy="53982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 err="1"/>
              <a:t>Read</a:t>
            </a:r>
            <a:r>
              <a:rPr lang="hr-HR" sz="2000" b="1" dirty="0"/>
              <a:t> </a:t>
            </a:r>
            <a:r>
              <a:rPr lang="hr-HR" sz="2000" b="1" dirty="0" err="1"/>
              <a:t>these</a:t>
            </a:r>
            <a:r>
              <a:rPr lang="hr-HR" sz="2000" b="1" dirty="0"/>
              <a:t> </a:t>
            </a:r>
            <a:r>
              <a:rPr lang="hr-HR" sz="2000" b="1" dirty="0" err="1"/>
              <a:t>teenage</a:t>
            </a:r>
            <a:r>
              <a:rPr lang="hr-HR" sz="2000" b="1" dirty="0"/>
              <a:t> </a:t>
            </a:r>
            <a:r>
              <a:rPr lang="hr-HR" sz="2000" b="1" dirty="0" err="1"/>
              <a:t>problems</a:t>
            </a:r>
            <a:r>
              <a:rPr lang="hr-HR" sz="2000" b="1" dirty="0"/>
              <a:t> </a:t>
            </a:r>
            <a:r>
              <a:rPr lang="hr-HR" sz="2000" b="1" dirty="0" err="1"/>
              <a:t>and</a:t>
            </a:r>
            <a:r>
              <a:rPr lang="hr-HR" sz="2000" b="1" dirty="0"/>
              <a:t> </a:t>
            </a:r>
            <a:r>
              <a:rPr lang="hr-HR" sz="2000" b="1" dirty="0" err="1"/>
              <a:t>say</a:t>
            </a:r>
            <a:r>
              <a:rPr lang="hr-HR" sz="2000" b="1" dirty="0"/>
              <a:t> </a:t>
            </a:r>
            <a:r>
              <a:rPr lang="hr-HR" sz="2000" b="1" dirty="0" err="1"/>
              <a:t>in</a:t>
            </a:r>
            <a:r>
              <a:rPr lang="hr-HR" sz="2000" b="1" dirty="0"/>
              <a:t> a </a:t>
            </a:r>
            <a:r>
              <a:rPr lang="hr-HR" sz="2000" b="1" dirty="0" err="1"/>
              <a:t>few</a:t>
            </a:r>
            <a:r>
              <a:rPr lang="hr-HR" sz="2000" b="1" dirty="0"/>
              <a:t> </a:t>
            </a:r>
            <a:r>
              <a:rPr lang="hr-HR" sz="2000" b="1" dirty="0" err="1"/>
              <a:t>words</a:t>
            </a:r>
            <a:r>
              <a:rPr lang="hr-HR" sz="2000" b="1" dirty="0"/>
              <a:t> </a:t>
            </a:r>
            <a:r>
              <a:rPr lang="hr-HR" sz="2000" b="1" dirty="0" err="1"/>
              <a:t>what</a:t>
            </a:r>
            <a:r>
              <a:rPr lang="hr-HR" sz="2000" b="1" dirty="0"/>
              <a:t> </a:t>
            </a:r>
            <a:r>
              <a:rPr lang="hr-HR" sz="2000" b="1" dirty="0" err="1"/>
              <a:t>is</a:t>
            </a:r>
            <a:r>
              <a:rPr lang="hr-HR" sz="2000" b="1" dirty="0"/>
              <a:t> </a:t>
            </a:r>
            <a:r>
              <a:rPr lang="hr-HR" sz="2000" b="1" dirty="0" err="1"/>
              <a:t>really</a:t>
            </a:r>
            <a:r>
              <a:rPr lang="hr-HR" sz="2000" b="1" dirty="0"/>
              <a:t> </a:t>
            </a:r>
            <a:r>
              <a:rPr lang="hr-HR" sz="2000" b="1" dirty="0" err="1"/>
              <a:t>bothering</a:t>
            </a:r>
            <a:r>
              <a:rPr lang="hr-HR" sz="2000" b="1" dirty="0"/>
              <a:t> </a:t>
            </a:r>
            <a:r>
              <a:rPr lang="hr-HR" sz="2000" b="1" dirty="0" err="1"/>
              <a:t>them</a:t>
            </a:r>
            <a:r>
              <a:rPr lang="hr-HR" sz="2000" b="1" dirty="0"/>
              <a:t>.</a:t>
            </a:r>
            <a:br>
              <a:rPr lang="hr-HR" sz="2000" b="1" dirty="0"/>
            </a:br>
            <a:r>
              <a:rPr lang="hr-HR" sz="2000" i="1" dirty="0"/>
              <a:t>Pročitaj koje probleme ovi tinejdžeri imaju i u nekoliko riječi u svoju bilježnicu zapiši što ih zaista muči.</a:t>
            </a:r>
          </a:p>
        </p:txBody>
      </p:sp>
      <p:pic>
        <p:nvPicPr>
          <p:cNvPr id="7" name="Slika 6">
            <a:extLst>
              <a:ext uri="{FF2B5EF4-FFF2-40B4-BE49-F238E27FC236}">
                <a16:creationId xmlns:a16="http://schemas.microsoft.com/office/drawing/2014/main" id="{1D6D4D92-0644-438E-87B4-7890848128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70" y="8534"/>
            <a:ext cx="5115714" cy="6845621"/>
          </a:xfrm>
          <a:prstGeom prst="rect">
            <a:avLst/>
          </a:prstGeom>
        </p:spPr>
      </p:pic>
      <p:pic>
        <p:nvPicPr>
          <p:cNvPr id="8" name="Slika 7">
            <a:extLst>
              <a:ext uri="{FF2B5EF4-FFF2-40B4-BE49-F238E27FC236}">
                <a16:creationId xmlns:a16="http://schemas.microsoft.com/office/drawing/2014/main" id="{5E15AA7A-1DE9-4BDB-961D-4DA7573D3AC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546" y="153388"/>
            <a:ext cx="9393963" cy="6599952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99419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869DBF49-6019-4B15-B39E-318937D6B3CC}"/>
              </a:ext>
            </a:extLst>
          </p:cNvPr>
          <p:cNvSpPr txBox="1">
            <a:spLocks/>
          </p:cNvSpPr>
          <p:nvPr/>
        </p:nvSpPr>
        <p:spPr>
          <a:xfrm>
            <a:off x="5127283" y="448718"/>
            <a:ext cx="6826823" cy="14874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Imagine that Joshua and Brenda were your</a:t>
            </a:r>
            <a:r>
              <a:rPr lang="hr-HR" sz="2000" b="1" dirty="0"/>
              <a:t> </a:t>
            </a:r>
            <a:r>
              <a:rPr lang="en-US" sz="2000" b="1" dirty="0"/>
              <a:t>friends. Write a text message to each of</a:t>
            </a:r>
            <a:r>
              <a:rPr lang="hr-HR" sz="2000" b="1" dirty="0"/>
              <a:t> </a:t>
            </a:r>
            <a:r>
              <a:rPr lang="en-US" sz="2000" b="1" dirty="0"/>
              <a:t>them</a:t>
            </a:r>
            <a:r>
              <a:rPr lang="hr-HR" sz="2000" b="1" dirty="0"/>
              <a:t>.</a:t>
            </a:r>
            <a:br>
              <a:rPr lang="hr-HR" sz="2000" b="1" dirty="0"/>
            </a:br>
            <a:r>
              <a:rPr lang="hr-HR" sz="2000" i="1" dirty="0"/>
              <a:t>Zamisli da su ti </a:t>
            </a:r>
            <a:r>
              <a:rPr lang="hr-HR" sz="2000" i="1" dirty="0" err="1"/>
              <a:t>Joshua</a:t>
            </a:r>
            <a:r>
              <a:rPr lang="hr-HR" sz="2000" i="1" dirty="0"/>
              <a:t> i </a:t>
            </a:r>
            <a:r>
              <a:rPr lang="hr-HR" sz="2000" i="1" dirty="0" err="1"/>
              <a:t>Brenda</a:t>
            </a:r>
            <a:r>
              <a:rPr lang="hr-HR" sz="2000" i="1" dirty="0"/>
              <a:t> prijatelji. Napiši im poruku kako bi im dao savjet kako riješiti problem.</a:t>
            </a:r>
          </a:p>
        </p:txBody>
      </p:sp>
      <p:pic>
        <p:nvPicPr>
          <p:cNvPr id="7" name="Slika 6">
            <a:extLst>
              <a:ext uri="{FF2B5EF4-FFF2-40B4-BE49-F238E27FC236}">
                <a16:creationId xmlns:a16="http://schemas.microsoft.com/office/drawing/2014/main" id="{1D6D4D92-0644-438E-87B4-7890848128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70" y="8534"/>
            <a:ext cx="5115714" cy="6845621"/>
          </a:xfrm>
          <a:prstGeom prst="rect">
            <a:avLst/>
          </a:prstGeom>
        </p:spPr>
      </p:pic>
      <p:pic>
        <p:nvPicPr>
          <p:cNvPr id="8" name="Slika 7">
            <a:extLst>
              <a:ext uri="{FF2B5EF4-FFF2-40B4-BE49-F238E27FC236}">
                <a16:creationId xmlns:a16="http://schemas.microsoft.com/office/drawing/2014/main" id="{5E15AA7A-1DE9-4BDB-961D-4DA7573D3AC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7908" y="1750279"/>
            <a:ext cx="5295376" cy="979852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9" name="Rezervirano mjesto sadržaja 2">
            <a:extLst>
              <a:ext uri="{FF2B5EF4-FFF2-40B4-BE49-F238E27FC236}">
                <a16:creationId xmlns:a16="http://schemas.microsoft.com/office/drawing/2014/main" id="{11D2B471-7769-4D0E-8A07-D9CF6DF7EB7A}"/>
              </a:ext>
            </a:extLst>
          </p:cNvPr>
          <p:cNvSpPr txBox="1">
            <a:spLocks/>
          </p:cNvSpPr>
          <p:nvPr/>
        </p:nvSpPr>
        <p:spPr>
          <a:xfrm>
            <a:off x="4996798" y="3169096"/>
            <a:ext cx="6826823" cy="53982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i="1" dirty="0"/>
              <a:t>Za pisanje savjeta koristi ove izraze:</a:t>
            </a:r>
          </a:p>
        </p:txBody>
      </p:sp>
      <p:pic>
        <p:nvPicPr>
          <p:cNvPr id="2" name="Slika 1">
            <a:extLst>
              <a:ext uri="{FF2B5EF4-FFF2-40B4-BE49-F238E27FC236}">
                <a16:creationId xmlns:a16="http://schemas.microsoft.com/office/drawing/2014/main" id="{DB12CEA5-3D6A-4215-8685-8EAB22677D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27571" y="3543314"/>
            <a:ext cx="6496050" cy="1885950"/>
          </a:xfrm>
          <a:prstGeom prst="rect">
            <a:avLst/>
          </a:prstGeom>
        </p:spPr>
      </p:pic>
      <p:sp>
        <p:nvSpPr>
          <p:cNvPr id="10" name="Rezervirano mjesto sadržaja 2">
            <a:extLst>
              <a:ext uri="{FF2B5EF4-FFF2-40B4-BE49-F238E27FC236}">
                <a16:creationId xmlns:a16="http://schemas.microsoft.com/office/drawing/2014/main" id="{6AAA462C-2096-48DF-A23B-CA62CFDC7C78}"/>
              </a:ext>
            </a:extLst>
          </p:cNvPr>
          <p:cNvSpPr txBox="1">
            <a:spLocks/>
          </p:cNvSpPr>
          <p:nvPr/>
        </p:nvSpPr>
        <p:spPr>
          <a:xfrm>
            <a:off x="5127283" y="5868229"/>
            <a:ext cx="6896627" cy="16420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i="1" dirty="0"/>
              <a:t>Uvježbaj naučeno na sljedećoj poveznici:</a:t>
            </a:r>
            <a:br>
              <a:rPr lang="hr-HR" sz="2000" i="1" dirty="0"/>
            </a:br>
            <a:r>
              <a:rPr lang="hr-HR" sz="2000" i="1" dirty="0">
                <a:hlinkClick r:id="rId5"/>
              </a:rPr>
              <a:t>https://learningapps.org/watch?v=ps7netken20</a:t>
            </a:r>
            <a:endParaRPr lang="hr-HR" sz="2000" i="1" dirty="0"/>
          </a:p>
          <a:p>
            <a:pPr marL="0" indent="0">
              <a:buNone/>
            </a:pPr>
            <a:endParaRPr lang="hr-HR" sz="2000" i="1" dirty="0"/>
          </a:p>
        </p:txBody>
      </p:sp>
    </p:spTree>
    <p:extLst>
      <p:ext uri="{BB962C8B-B14F-4D97-AF65-F5344CB8AC3E}">
        <p14:creationId xmlns:p14="http://schemas.microsoft.com/office/powerpoint/2010/main" val="4082314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9" grpId="0" build="p"/>
      <p:bldP spid="10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6" y="3221"/>
            <a:ext cx="5140369" cy="6881762"/>
          </a:xfrm>
          <a:prstGeom prst="rect">
            <a:avLst/>
          </a:prstGeom>
        </p:spPr>
      </p:pic>
      <p:sp>
        <p:nvSpPr>
          <p:cNvPr id="7" name="Rezervirano mjesto sadržaja 2">
            <a:extLst>
              <a:ext uri="{FF2B5EF4-FFF2-40B4-BE49-F238E27FC236}">
                <a16:creationId xmlns:a16="http://schemas.microsoft.com/office/drawing/2014/main" id="{0256D9EB-C20B-45FA-9F3D-124012366C9E}"/>
              </a:ext>
            </a:extLst>
          </p:cNvPr>
          <p:cNvSpPr txBox="1">
            <a:spLocks/>
          </p:cNvSpPr>
          <p:nvPr/>
        </p:nvSpPr>
        <p:spPr>
          <a:xfrm>
            <a:off x="5242279" y="71306"/>
            <a:ext cx="6019800" cy="951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hr-HR" sz="2000" b="1" dirty="0"/>
              <a:t>Open </a:t>
            </a:r>
            <a:r>
              <a:rPr lang="hr-HR" sz="2000" b="1" dirty="0" err="1"/>
              <a:t>your</a:t>
            </a:r>
            <a:r>
              <a:rPr lang="hr-HR" sz="2000" b="1" dirty="0"/>
              <a:t> </a:t>
            </a:r>
            <a:r>
              <a:rPr lang="hr-HR" sz="2000" b="1" dirty="0" err="1"/>
              <a:t>exercise</a:t>
            </a:r>
            <a:r>
              <a:rPr lang="hr-HR" sz="2000" b="1" dirty="0"/>
              <a:t> </a:t>
            </a:r>
            <a:r>
              <a:rPr lang="hr-HR" sz="2000" b="1" dirty="0" err="1"/>
              <a:t>book</a:t>
            </a:r>
            <a:r>
              <a:rPr lang="hr-HR" sz="2000" b="1" dirty="0"/>
              <a:t>, </a:t>
            </a:r>
            <a:r>
              <a:rPr lang="hr-HR" sz="2000" b="1" dirty="0" err="1"/>
              <a:t>page</a:t>
            </a:r>
            <a:r>
              <a:rPr lang="hr-HR" sz="2000" b="1" dirty="0"/>
              <a:t> 41.</a:t>
            </a:r>
            <a:br>
              <a:rPr lang="hr-HR" sz="2000" b="1" dirty="0"/>
            </a:br>
            <a:endParaRPr lang="hr-HR" sz="2000" i="1" dirty="0"/>
          </a:p>
        </p:txBody>
      </p:sp>
      <p:pic>
        <p:nvPicPr>
          <p:cNvPr id="2" name="Slika 1">
            <a:extLst>
              <a:ext uri="{FF2B5EF4-FFF2-40B4-BE49-F238E27FC236}">
                <a16:creationId xmlns:a16="http://schemas.microsoft.com/office/drawing/2014/main" id="{79AB126F-5218-4223-8FB3-6BD5D18FF2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5025" y="2089088"/>
            <a:ext cx="9133028" cy="5397166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8" name="Rezervirano mjesto sadržaja 2">
            <a:extLst>
              <a:ext uri="{FF2B5EF4-FFF2-40B4-BE49-F238E27FC236}">
                <a16:creationId xmlns:a16="http://schemas.microsoft.com/office/drawing/2014/main" id="{3F78CB02-FC75-44F9-993A-F46B14060D86}"/>
              </a:ext>
            </a:extLst>
          </p:cNvPr>
          <p:cNvSpPr txBox="1">
            <a:spLocks/>
          </p:cNvSpPr>
          <p:nvPr/>
        </p:nvSpPr>
        <p:spPr>
          <a:xfrm>
            <a:off x="5242279" y="373667"/>
            <a:ext cx="6742694" cy="161212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Tina has a problem with her friend. Read and decide whether the statements about Tina</a:t>
            </a:r>
            <a:r>
              <a:rPr lang="hr-HR" sz="2000" b="1" dirty="0"/>
              <a:t> </a:t>
            </a:r>
            <a:r>
              <a:rPr lang="en-US" sz="2000" b="1" dirty="0"/>
              <a:t>and her friend are true (your opinion might differ from your friends’ opinions).</a:t>
            </a:r>
            <a:br>
              <a:rPr lang="hr-HR" sz="2000" b="1" dirty="0"/>
            </a:br>
            <a:r>
              <a:rPr lang="hr-HR" sz="2000" i="1" dirty="0"/>
              <a:t>Tina ima problem sa svojom prijateljicom. Pročitaj i odluči jesu li rečenice o Tini i njezinoj prijateljici istinite (tvoje mišljenje može se razlikovati od mišljenja tvojih prijatelja).  </a:t>
            </a:r>
          </a:p>
        </p:txBody>
      </p:sp>
    </p:spTree>
    <p:extLst>
      <p:ext uri="{BB962C8B-B14F-4D97-AF65-F5344CB8AC3E}">
        <p14:creationId xmlns:p14="http://schemas.microsoft.com/office/powerpoint/2010/main" val="2263245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Vidi izvornu sliku">
            <a:hlinkClick r:id="rId2"/>
            <a:extLst>
              <a:ext uri="{FF2B5EF4-FFF2-40B4-BE49-F238E27FC236}">
                <a16:creationId xmlns:a16="http://schemas.microsoft.com/office/drawing/2014/main" id="{7EB574C3-BBFC-4298-9349-DA1B4B4EE8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0627" y="1240084"/>
            <a:ext cx="3810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zervirano mjesto sadržaja 2">
            <a:extLst>
              <a:ext uri="{FF2B5EF4-FFF2-40B4-BE49-F238E27FC236}">
                <a16:creationId xmlns:a16="http://schemas.microsoft.com/office/drawing/2014/main" id="{8619A0A9-4971-4637-BA0B-39A4F5D24D27}"/>
              </a:ext>
            </a:extLst>
          </p:cNvPr>
          <p:cNvSpPr txBox="1">
            <a:spLocks/>
          </p:cNvSpPr>
          <p:nvPr/>
        </p:nvSpPr>
        <p:spPr>
          <a:xfrm>
            <a:off x="183419" y="2680364"/>
            <a:ext cx="11824416" cy="35684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hr-HR" sz="2000" i="1" dirty="0"/>
              <a:t>Otvori sljedeću poveznicu, te odaberi </a:t>
            </a:r>
            <a:r>
              <a:rPr lang="hr-HR" sz="2000" b="1" dirty="0"/>
              <a:t>LEARN MORE</a:t>
            </a:r>
            <a:r>
              <a:rPr lang="hr-HR" sz="2000" i="1" dirty="0"/>
              <a:t>!</a:t>
            </a:r>
          </a:p>
          <a:p>
            <a:pPr marL="0" indent="0" algn="ctr">
              <a:buNone/>
            </a:pPr>
            <a:r>
              <a:rPr lang="en-US" sz="2000" dirty="0">
                <a:hlinkClick r:id="rId4"/>
              </a:rPr>
              <a:t>https://www.e-sfera.hr/dodatni-digitalni-sadrzaji/d11f8228-64fd-4733-8dc2-20d1fa162a6d/</a:t>
            </a:r>
            <a:endParaRPr lang="hr-HR" sz="2000" dirty="0"/>
          </a:p>
          <a:p>
            <a:pPr marL="0" indent="0" algn="ctr">
              <a:buNone/>
            </a:pPr>
            <a:r>
              <a:rPr lang="en-US" sz="2000" b="1" u="sng" dirty="0"/>
              <a:t>How not to give advice – in 7 steps</a:t>
            </a:r>
            <a:endParaRPr lang="hr-HR" sz="2000" b="1" u="sng" dirty="0"/>
          </a:p>
          <a:p>
            <a:pPr marL="0" indent="0" algn="ctr">
              <a:buNone/>
            </a:pPr>
            <a:r>
              <a:rPr lang="hr-HR" sz="2000" i="1" dirty="0"/>
              <a:t>Pročitaj tekst na poveznici i riješi pripadajuće zadatke.</a:t>
            </a:r>
          </a:p>
        </p:txBody>
      </p:sp>
    </p:spTree>
    <p:extLst>
      <p:ext uri="{BB962C8B-B14F-4D97-AF65-F5344CB8AC3E}">
        <p14:creationId xmlns:p14="http://schemas.microsoft.com/office/powerpoint/2010/main" val="1448836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2809</TotalTime>
  <Words>273</Words>
  <Application>Microsoft Office PowerPoint</Application>
  <PresentationFormat>Široki zaslon</PresentationFormat>
  <Paragraphs>47</Paragraphs>
  <Slides>11</Slides>
  <Notes>0</Notes>
  <HiddenSlides>0</HiddenSlides>
  <MMClips>1</MMClips>
  <ScaleCrop>false</ScaleCrop>
  <HeadingPairs>
    <vt:vector size="6" baseType="variant">
      <vt:variant>
        <vt:lpstr>Korišteni fontovi</vt:lpstr>
      </vt:variant>
      <vt:variant>
        <vt:i4>4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Cambria</vt:lpstr>
      <vt:lpstr>Tema sustava Office</vt:lpstr>
      <vt:lpstr>UNIT 3;  These Days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NEXT OF KIN</dc:title>
  <dc:creator>Siniša Vuksan</dc:creator>
  <cp:lastModifiedBy>Siniša Vuksan</cp:lastModifiedBy>
  <cp:revision>285</cp:revision>
  <dcterms:created xsi:type="dcterms:W3CDTF">2020-09-12T11:20:19Z</dcterms:created>
  <dcterms:modified xsi:type="dcterms:W3CDTF">2020-12-04T17:12:56Z</dcterms:modified>
</cp:coreProperties>
</file>